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77f95637b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77f956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4"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67"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72"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a:t>
            </a:r>
            <a:r>
              <a:rPr lang="en" sz="1200">
                <a:solidFill>
                  <a:schemeClr val="dk1"/>
                </a:solidFill>
                <a:latin typeface="Google Sans"/>
                <a:ea typeface="Google Sans"/>
                <a:cs typeface="Google Sans"/>
                <a:sym typeface="Google Sans"/>
              </a:rPr>
              <a: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a:t>
            </a:r>
            <a:r>
              <a:rPr lang="en" sz="1200">
                <a:solidFill>
                  <a:schemeClr val="dk1"/>
                </a:solidFill>
                <a:latin typeface="Google Sans"/>
                <a:ea typeface="Google Sans"/>
                <a:cs typeface="Google Sans"/>
                <a:sym typeface="Google Sans"/>
              </a:rPr>
              <a:t>TikTok </a:t>
            </a:r>
            <a:r>
              <a:rPr lang="en" sz="1200">
                <a:solidFill>
                  <a:schemeClr val="dk1"/>
                </a:solidFill>
                <a:latin typeface="Google Sans"/>
                <a:ea typeface="Google Sans"/>
                <a:cs typeface="Google Sans"/>
                <a:sym typeface="Google Sans"/>
              </a:rPr>
              <a:t>data</a:t>
            </a:r>
            <a:r>
              <a:rPr lang="en" sz="1200">
                <a:solidFill>
                  <a:schemeClr val="dk1"/>
                </a:solidFill>
                <a:latin typeface="Google Sans"/>
                <a:ea typeface="Google Sans"/>
                <a:cs typeface="Google Sans"/>
                <a:sym typeface="Google Sans"/>
              </a:rPr>
              <a:t> team seeks to develop a machine learning model to assist in the classification of claims for user submissions. To begin, t</a:t>
            </a:r>
            <a:r>
              <a:rPr lang="en" sz="1200">
                <a:solidFill>
                  <a:schemeClr val="dk1"/>
                </a:solidFill>
                <a:latin typeface="Google Sans"/>
                <a:ea typeface="Google Sans"/>
                <a:cs typeface="Google Sans"/>
                <a:sym typeface="Google Sans"/>
              </a:rPr>
              <a: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endParaRPr b="1" sz="2100">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a:t>
            </a:r>
            <a:r>
              <a:rPr lang="en" sz="1200">
                <a:solidFill>
                  <a:schemeClr val="dk1"/>
                </a:solidFill>
                <a:latin typeface="Google Sans"/>
                <a:ea typeface="Google Sans"/>
                <a:cs typeface="Google Sans"/>
                <a:sym typeface="Google Sans"/>
              </a:rPr>
              <a: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sz="12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spcBef>
                <a:spcPts val="0"/>
              </a:spcBef>
              <a:spcAft>
                <a:spcPts val="1000"/>
              </a:spcAft>
              <a:buNone/>
            </a:pPr>
            <a:r>
              <a:t/>
            </a: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a:t>
            </a:r>
            <a:r>
              <a:rPr lang="en" sz="1200">
                <a:solidFill>
                  <a:schemeClr val="dk1"/>
                </a:solidFill>
                <a:latin typeface="Google Sans"/>
                <a:ea typeface="Google Sans"/>
                <a:cs typeface="Google Sans"/>
                <a:sym typeface="Google Sans"/>
              </a:rPr>
              <a:t>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a:t>
            </a:r>
            <a:r>
              <a:rPr lang="en" sz="1200">
                <a:solidFill>
                  <a:schemeClr val="dk1"/>
                </a:solidFill>
                <a:latin typeface="Google Sans"/>
                <a:ea typeface="Google Sans"/>
                <a:cs typeface="Google Sans"/>
                <a:sym typeface="Google Sans"/>
              </a:rPr>
              <a:t>particularly</a:t>
            </a:r>
            <a:r>
              <a:rPr lang="en" sz="1200">
                <a:solidFill>
                  <a:schemeClr val="dk1"/>
                </a:solidFill>
                <a:latin typeface="Google Sans"/>
                <a:ea typeface="Google Sans"/>
                <a:cs typeface="Google Sans"/>
                <a:sym typeface="Google Sans"/>
              </a:rPr>
              <a:t>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457200" lvl="0" marL="457200" rtl="0" algn="l">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Claims:</a:t>
            </a:r>
            <a:endParaRPr b="1"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Opinions</a:t>
            </a:r>
            <a:r>
              <a:rPr b="1" lang="en" sz="1200">
                <a:solidFill>
                  <a:schemeClr val="dk1"/>
                </a:solidFill>
                <a:latin typeface="Google Sans"/>
                <a:ea typeface="Google Sans"/>
                <a:cs typeface="Google Sans"/>
                <a:sym typeface="Google Sans"/>
              </a:rPr>
              <a:t>:</a:t>
            </a:r>
            <a:endParaRPr sz="850">
              <a:solidFill>
                <a:schemeClr val="accent2"/>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pic>
        <p:nvPicPr>
          <p:cNvPr descr="Pie chart showing 9,670 claims and 9,512 opinions" id="187" name="Google Shape;187;p8" title="Pie chart"/>
          <p:cNvPicPr preferRelativeResize="0"/>
          <p:nvPr/>
        </p:nvPicPr>
        <p:blipFill rotWithShape="1">
          <a:blip r:embed="rId4">
            <a:alphaModFix/>
          </a:blip>
          <a:srcRect b="0" l="0" r="0" t="-7515"/>
          <a:stretch/>
        </p:blipFill>
        <p:spPr>
          <a:xfrm>
            <a:off x="4574783" y="7594175"/>
            <a:ext cx="1664893" cy="2216400"/>
          </a:xfrm>
          <a:prstGeom prst="rect">
            <a:avLst/>
          </a:prstGeom>
          <a:noFill/>
          <a:ln cap="flat" cmpd="sng" w="19050">
            <a:solidFill>
              <a:schemeClr val="lt1"/>
            </a:solidFill>
            <a:prstDash val="solid"/>
            <a:round/>
            <a:headEnd len="sm" w="sm" type="none"/>
            <a:tailEnd len="sm" w="sm" type="none"/>
          </a:ln>
        </p:spPr>
      </p:pic>
      <p:sp>
        <p:nvSpPr>
          <p:cNvPr id="188" name="Google Shape;188;p8"/>
          <p:cNvSpPr txBox="1"/>
          <p:nvPr/>
        </p:nvSpPr>
        <p:spPr>
          <a:xfrm>
            <a:off x="4156600" y="7517975"/>
            <a:ext cx="3000000" cy="276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600">
                <a:solidFill>
                  <a:srgbClr val="444746"/>
                </a:solidFill>
                <a:highlight>
                  <a:schemeClr val="lt1"/>
                </a:highlight>
                <a:latin typeface="Google Sans"/>
                <a:ea typeface="Google Sans"/>
                <a:cs typeface="Google Sans"/>
                <a:sym typeface="Google Sans"/>
              </a:rPr>
              <a:t>Pie chart visualizes the comparison of the count of claims and opinions</a:t>
            </a:r>
            <a:endParaRPr i="1" sz="6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